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1" r:id="rId4"/>
    <p:sldId id="262" r:id="rId5"/>
    <p:sldId id="263" r:id="rId6"/>
    <p:sldId id="272" r:id="rId7"/>
    <p:sldId id="271" r:id="rId8"/>
    <p:sldId id="273" r:id="rId9"/>
    <p:sldId id="274" r:id="rId10"/>
    <p:sldId id="264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5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860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10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803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00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3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9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9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6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4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3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1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93BD6-2525-466B-BD8A-20EAD75666C5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0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wine glasses">
            <a:extLst>
              <a:ext uri="{FF2B5EF4-FFF2-40B4-BE49-F238E27FC236}">
                <a16:creationId xmlns:a16="http://schemas.microsoft.com/office/drawing/2014/main" id="{16E1B8C0-2989-EDA9-B505-948528856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63" y="578299"/>
            <a:ext cx="8295826" cy="55332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09DB9E-D87E-EC75-A36A-22B20F6A2229}"/>
              </a:ext>
            </a:extLst>
          </p:cNvPr>
          <p:cNvSpPr/>
          <p:nvPr/>
        </p:nvSpPr>
        <p:spPr>
          <a:xfrm>
            <a:off x="2498169" y="746450"/>
            <a:ext cx="321298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Modeling Wine Quality Using Physiochemical Properties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2EF4F-98F9-4466-D21B-CADC25083497}"/>
              </a:ext>
            </a:extLst>
          </p:cNvPr>
          <p:cNvSpPr/>
          <p:nvPr/>
        </p:nvSpPr>
        <p:spPr>
          <a:xfrm>
            <a:off x="2617013" y="3784664"/>
            <a:ext cx="321298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 Data Mining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Analysis</a:t>
            </a:r>
            <a:b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By Clement Chen</a:t>
            </a:r>
          </a:p>
        </p:txBody>
      </p:sp>
    </p:spTree>
    <p:extLst>
      <p:ext uri="{BB962C8B-B14F-4D97-AF65-F5344CB8AC3E}">
        <p14:creationId xmlns:p14="http://schemas.microsoft.com/office/powerpoint/2010/main" val="398002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B955-6FBD-3453-BB99-AB5AD157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1372-7686-CE20-18D6-9D5F4A1D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429" y="1471367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Preprocessing: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1.</a:t>
            </a:r>
            <a:r>
              <a:rPr lang="en-US" b="1" dirty="0"/>
              <a:t> </a:t>
            </a:r>
            <a:r>
              <a:rPr lang="en-US" dirty="0"/>
              <a:t>Train-test split of ratio 80-20 </a:t>
            </a:r>
          </a:p>
          <a:p>
            <a:pPr marL="0" indent="0">
              <a:buNone/>
            </a:pPr>
            <a:r>
              <a:rPr lang="en-US" dirty="0"/>
              <a:t>	2. Training data was fitted with </a:t>
            </a:r>
            <a:r>
              <a:rPr lang="en-US" dirty="0" err="1"/>
              <a:t>RobustScaler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3. Test data was scaled with the fitted </a:t>
            </a:r>
            <a:r>
              <a:rPr lang="en-US" dirty="0" err="1"/>
              <a:t>RobustScaler</a:t>
            </a:r>
            <a:r>
              <a:rPr lang="en-US" dirty="0"/>
              <a:t> to prevent data </a:t>
            </a:r>
            <a:br>
              <a:rPr lang="en-US" dirty="0"/>
            </a:br>
            <a:r>
              <a:rPr lang="en-US" dirty="0"/>
              <a:t>	    leakage</a:t>
            </a:r>
            <a:br>
              <a:rPr lang="en-US" dirty="0"/>
            </a:br>
            <a:r>
              <a:rPr lang="en-US" dirty="0"/>
              <a:t>	4. Data was binned into low (0-6) and high (7-10) quality to create a </a:t>
            </a:r>
            <a:br>
              <a:rPr lang="en-US" dirty="0"/>
            </a:br>
            <a:r>
              <a:rPr lang="en-US" dirty="0"/>
              <a:t>	    binary classification task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733A65-3A70-DD71-438F-24D5D0BFB477}"/>
              </a:ext>
            </a:extLst>
          </p:cNvPr>
          <p:cNvSpPr/>
          <p:nvPr/>
        </p:nvSpPr>
        <p:spPr>
          <a:xfrm>
            <a:off x="2846895" y="4363825"/>
            <a:ext cx="7399781" cy="20456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B61ED2-F61F-D8F0-CE31-9A97CB2506EF}"/>
              </a:ext>
            </a:extLst>
          </p:cNvPr>
          <p:cNvSpPr/>
          <p:nvPr/>
        </p:nvSpPr>
        <p:spPr>
          <a:xfrm>
            <a:off x="3236412" y="4959384"/>
            <a:ext cx="1182847" cy="9849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43C84C-9AD0-EEBC-5D19-035F7BCDC1AC}"/>
              </a:ext>
            </a:extLst>
          </p:cNvPr>
          <p:cNvCxnSpPr>
            <a:cxnSpLocks/>
          </p:cNvCxnSpPr>
          <p:nvPr/>
        </p:nvCxnSpPr>
        <p:spPr>
          <a:xfrm flipH="1">
            <a:off x="3236412" y="5247042"/>
            <a:ext cx="12000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9EB395-4872-4B5E-7B7E-D694F67B6446}"/>
              </a:ext>
            </a:extLst>
          </p:cNvPr>
          <p:cNvSpPr txBox="1"/>
          <p:nvPr/>
        </p:nvSpPr>
        <p:spPr>
          <a:xfrm>
            <a:off x="3642458" y="4992658"/>
            <a:ext cx="68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5B15A-81BB-3F07-BB70-68A43BFF3AEC}"/>
              </a:ext>
            </a:extLst>
          </p:cNvPr>
          <p:cNvSpPr txBox="1"/>
          <p:nvPr/>
        </p:nvSpPr>
        <p:spPr>
          <a:xfrm>
            <a:off x="3642458" y="5434243"/>
            <a:ext cx="68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80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E7696-C615-DBCD-E564-E1129B967D05}"/>
              </a:ext>
            </a:extLst>
          </p:cNvPr>
          <p:cNvSpPr txBox="1"/>
          <p:nvPr/>
        </p:nvSpPr>
        <p:spPr>
          <a:xfrm>
            <a:off x="3391763" y="454293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F98B3326-7D09-1163-AFC4-3A5145933FE7}"/>
              </a:ext>
            </a:extLst>
          </p:cNvPr>
          <p:cNvCxnSpPr>
            <a:cxnSpLocks/>
          </p:cNvCxnSpPr>
          <p:nvPr/>
        </p:nvCxnSpPr>
        <p:spPr>
          <a:xfrm flipV="1">
            <a:off x="4419259" y="5247042"/>
            <a:ext cx="1095421" cy="3410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46FE7F-5B94-BFC7-912B-57587C8535E1}"/>
              </a:ext>
            </a:extLst>
          </p:cNvPr>
          <p:cNvSpPr txBox="1"/>
          <p:nvPr/>
        </p:nvSpPr>
        <p:spPr>
          <a:xfrm>
            <a:off x="5513357" y="5066440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RobustScaler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4DB6E7-FABE-B3A0-0E2B-685278C5BA1A}"/>
              </a:ext>
            </a:extLst>
          </p:cNvPr>
          <p:cNvSpPr txBox="1"/>
          <p:nvPr/>
        </p:nvSpPr>
        <p:spPr>
          <a:xfrm>
            <a:off x="4482742" y="4812055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20352-0640-8E6F-8440-D165221DB5DE}"/>
              </a:ext>
            </a:extLst>
          </p:cNvPr>
          <p:cNvSpPr txBox="1"/>
          <p:nvPr/>
        </p:nvSpPr>
        <p:spPr>
          <a:xfrm>
            <a:off x="4368218" y="5523112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Fit + transform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129064-259A-21CC-6D50-46F814FB5E4B}"/>
              </a:ext>
            </a:extLst>
          </p:cNvPr>
          <p:cNvCxnSpPr>
            <a:cxnSpLocks/>
          </p:cNvCxnSpPr>
          <p:nvPr/>
        </p:nvCxnSpPr>
        <p:spPr>
          <a:xfrm>
            <a:off x="4419259" y="5086237"/>
            <a:ext cx="1142555" cy="40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EA6E0E-C508-1197-BCE3-2107A4B58E52}"/>
              </a:ext>
            </a:extLst>
          </p:cNvPr>
          <p:cNvSpPr txBox="1"/>
          <p:nvPr/>
        </p:nvSpPr>
        <p:spPr>
          <a:xfrm>
            <a:off x="8800545" y="5361019"/>
            <a:ext cx="431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Bin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6F7DAB-8262-67B2-9100-89E1E0E02667}"/>
              </a:ext>
            </a:extLst>
          </p:cNvPr>
          <p:cNvCxnSpPr>
            <a:cxnSpLocks/>
          </p:cNvCxnSpPr>
          <p:nvPr/>
        </p:nvCxnSpPr>
        <p:spPr>
          <a:xfrm rot="5400000">
            <a:off x="8133622" y="4520132"/>
            <a:ext cx="0" cy="583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36319C-E8FC-C8EE-5D2C-0FB50E5A6357}"/>
              </a:ext>
            </a:extLst>
          </p:cNvPr>
          <p:cNvCxnSpPr>
            <a:cxnSpLocks/>
          </p:cNvCxnSpPr>
          <p:nvPr/>
        </p:nvCxnSpPr>
        <p:spPr>
          <a:xfrm>
            <a:off x="8434663" y="4814020"/>
            <a:ext cx="0" cy="583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82DE3D-E7C2-A20A-95DA-FECE896CAA99}"/>
              </a:ext>
            </a:extLst>
          </p:cNvPr>
          <p:cNvCxnSpPr>
            <a:cxnSpLocks/>
          </p:cNvCxnSpPr>
          <p:nvPr/>
        </p:nvCxnSpPr>
        <p:spPr>
          <a:xfrm rot="5400000">
            <a:off x="8140537" y="5339620"/>
            <a:ext cx="0" cy="583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BABC8A8-C972-A173-D78A-FA317D973D41}"/>
              </a:ext>
            </a:extLst>
          </p:cNvPr>
          <p:cNvCxnSpPr>
            <a:cxnSpLocks/>
          </p:cNvCxnSpPr>
          <p:nvPr/>
        </p:nvCxnSpPr>
        <p:spPr>
          <a:xfrm>
            <a:off x="8436864" y="5633181"/>
            <a:ext cx="0" cy="583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D8C06C-336C-3602-2AE0-498204608FEF}"/>
              </a:ext>
            </a:extLst>
          </p:cNvPr>
          <p:cNvCxnSpPr>
            <a:cxnSpLocks/>
          </p:cNvCxnSpPr>
          <p:nvPr/>
        </p:nvCxnSpPr>
        <p:spPr>
          <a:xfrm rot="5400000">
            <a:off x="8144940" y="5933201"/>
            <a:ext cx="0" cy="583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E23290F-0C0D-AAD6-9E9A-3FC05EC14CCB}"/>
              </a:ext>
            </a:extLst>
          </p:cNvPr>
          <p:cNvCxnSpPr>
            <a:cxnSpLocks/>
          </p:cNvCxnSpPr>
          <p:nvPr/>
        </p:nvCxnSpPr>
        <p:spPr>
          <a:xfrm rot="5400000">
            <a:off x="8142739" y="5111658"/>
            <a:ext cx="0" cy="583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EB42DD-52D7-D4AF-8991-8BC961BF13F5}"/>
              </a:ext>
            </a:extLst>
          </p:cNvPr>
          <p:cNvCxnSpPr>
            <a:stCxn id="19" idx="3"/>
          </p:cNvCxnSpPr>
          <p:nvPr/>
        </p:nvCxnSpPr>
        <p:spPr>
          <a:xfrm flipV="1">
            <a:off x="6820125" y="5086237"/>
            <a:ext cx="1028488" cy="13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32D950-4CC2-9A99-621D-9F2B31ABBB38}"/>
              </a:ext>
            </a:extLst>
          </p:cNvPr>
          <p:cNvCxnSpPr/>
          <p:nvPr/>
        </p:nvCxnSpPr>
        <p:spPr>
          <a:xfrm>
            <a:off x="6820125" y="5314191"/>
            <a:ext cx="881574" cy="51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3249D02-CAA5-B22C-5C74-E45E0D8D65DE}"/>
              </a:ext>
            </a:extLst>
          </p:cNvPr>
          <p:cNvSpPr txBox="1"/>
          <p:nvPr/>
        </p:nvSpPr>
        <p:spPr>
          <a:xfrm>
            <a:off x="7864348" y="4932348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C2E4B9-F9D9-7DD5-27EB-A0BC5FA88379}"/>
              </a:ext>
            </a:extLst>
          </p:cNvPr>
          <p:cNvSpPr txBox="1"/>
          <p:nvPr/>
        </p:nvSpPr>
        <p:spPr>
          <a:xfrm>
            <a:off x="7841698" y="577121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347272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FADD-BA4B-F55F-1838-DC1259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B7DB-E6D7-9CE8-3B52-0A68CE90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2869FCB2-12F3-D07E-0C60-1B8DDDB4BCDD}"/>
              </a:ext>
            </a:extLst>
          </p:cNvPr>
          <p:cNvSpPr/>
          <p:nvPr/>
        </p:nvSpPr>
        <p:spPr>
          <a:xfrm>
            <a:off x="1812023" y="2101683"/>
            <a:ext cx="4588779" cy="128088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  <a:p>
            <a:r>
              <a:rPr lang="en-US" dirty="0">
                <a:solidFill>
                  <a:schemeClr val="tx1"/>
                </a:solidFill>
              </a:rPr>
              <a:t>Logistic Regression with PCA</a:t>
            </a:r>
          </a:p>
          <a:p>
            <a:r>
              <a:rPr lang="en-US" dirty="0">
                <a:solidFill>
                  <a:schemeClr val="tx1"/>
                </a:solidFill>
              </a:rPr>
              <a:t>Random Forest</a:t>
            </a:r>
          </a:p>
          <a:p>
            <a:r>
              <a:rPr lang="en-US" dirty="0">
                <a:solidFill>
                  <a:schemeClr val="tx1"/>
                </a:solidFill>
              </a:rPr>
              <a:t>Gradient Boosted Trees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67F74-3773-61FD-43FC-75CA7FD73497}"/>
              </a:ext>
            </a:extLst>
          </p:cNvPr>
          <p:cNvSpPr txBox="1"/>
          <p:nvPr/>
        </p:nvSpPr>
        <p:spPr>
          <a:xfrm>
            <a:off x="1812023" y="1567585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Classification Algorithms Used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3C90947F-0973-7F83-78A3-F322CBE51194}"/>
              </a:ext>
            </a:extLst>
          </p:cNvPr>
          <p:cNvSpPr/>
          <p:nvPr/>
        </p:nvSpPr>
        <p:spPr>
          <a:xfrm>
            <a:off x="1812023" y="4046170"/>
            <a:ext cx="4588779" cy="8026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5-fold CV with </a:t>
            </a:r>
            <a:r>
              <a:rPr lang="en-US" dirty="0" err="1">
                <a:solidFill>
                  <a:schemeClr val="tx1"/>
                </a:solidFill>
              </a:rPr>
              <a:t>GridSearchCV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RandomizedSeachCV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76016-BD19-BB8D-A832-A9AD501D1398}"/>
              </a:ext>
            </a:extLst>
          </p:cNvPr>
          <p:cNvSpPr txBox="1"/>
          <p:nvPr/>
        </p:nvSpPr>
        <p:spPr>
          <a:xfrm>
            <a:off x="1812023" y="3529705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Hyperparameter Tuning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4515DA9-079D-4FB7-A4D6-0D31CB80033C}"/>
              </a:ext>
            </a:extLst>
          </p:cNvPr>
          <p:cNvSpPr/>
          <p:nvPr/>
        </p:nvSpPr>
        <p:spPr>
          <a:xfrm>
            <a:off x="1812023" y="5431224"/>
            <a:ext cx="4588779" cy="511916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ROC_AUC was used for scoring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73342-9947-8DBD-C9D5-EAF10E4C8849}"/>
              </a:ext>
            </a:extLst>
          </p:cNvPr>
          <p:cNvSpPr txBox="1"/>
          <p:nvPr/>
        </p:nvSpPr>
        <p:spPr>
          <a:xfrm>
            <a:off x="1809037" y="494954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E730B-5FEE-55E2-10AA-843A71AB92D3}"/>
              </a:ext>
            </a:extLst>
          </p:cNvPr>
          <p:cNvSpPr txBox="1"/>
          <p:nvPr/>
        </p:nvSpPr>
        <p:spPr>
          <a:xfrm>
            <a:off x="6861067" y="1465302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Boosted Tree Winner for Red Wine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28902-F89E-E665-F6AB-6F0349A28779}"/>
              </a:ext>
            </a:extLst>
          </p:cNvPr>
          <p:cNvSpPr txBox="1"/>
          <p:nvPr/>
        </p:nvSpPr>
        <p:spPr>
          <a:xfrm>
            <a:off x="6872424" y="3984560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Winner for White Wine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EECD61DB-25A0-F14E-2770-43F134850257}"/>
              </a:ext>
            </a:extLst>
          </p:cNvPr>
          <p:cNvSpPr/>
          <p:nvPr/>
        </p:nvSpPr>
        <p:spPr>
          <a:xfrm>
            <a:off x="7051249" y="1905000"/>
            <a:ext cx="4675695" cy="18509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2DBDF75-4D69-68E2-77E5-D4676BEB6192}"/>
              </a:ext>
            </a:extLst>
          </p:cNvPr>
          <p:cNvSpPr/>
          <p:nvPr/>
        </p:nvSpPr>
        <p:spPr>
          <a:xfrm>
            <a:off x="7051249" y="4761702"/>
            <a:ext cx="4675695" cy="18509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8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7">
            <a:extLst>
              <a:ext uri="{FF2B5EF4-FFF2-40B4-BE49-F238E27FC236}">
                <a16:creationId xmlns:a16="http://schemas.microsoft.com/office/drawing/2014/main" id="{8D44E099-FC66-4167-A593-8F6FBB5EE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7171E04-FEC4-4208-A619-A786E423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3DE8019-884E-41C9-A54C-AC668CA52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62C1647-5880-4037-8FCE-16E1F646C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91082BE-FDAA-4A80-88B6-C5F5AD0C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59FE918-3CB9-43E6-8025-22A9C21C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30464D7-34FF-42C8-8686-C3A865E9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7281894-7888-434B-BC17-FB67B4879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7CDF6636-2EE5-4477-B1E7-136C9B4F3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A01C238-0F7D-4DF5-A879-329020008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A10B8D3-BE6D-40AB-BA54-12C4758E5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CD8C1DF-88C2-4F11-AA23-36D5B5BD3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AF01696-99FF-4093-938A-38D0C7223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31">
            <a:extLst>
              <a:ext uri="{FF2B5EF4-FFF2-40B4-BE49-F238E27FC236}">
                <a16:creationId xmlns:a16="http://schemas.microsoft.com/office/drawing/2014/main" id="{629FAB3C-6A93-4306-8525-B9FC787B1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8838005D-B3A9-4E56-9BFB-3DD99E4B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450237E-A2DE-4BA3-AF9F-06399E5CF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643E849-3FBA-4248-B0DF-9D6737E23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31C0782-59AA-4C4F-8B86-85102F701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E19975F5-4F93-41BF-9A6D-1E6CFDFF1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AE6458FC-D3D9-469F-A8FB-0431BD156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90B9693F-2248-4DB8-A528-52C13C63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11CC5E15-09A8-41A0-930D-434F7D8D6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B5566C56-67EC-43D7-A3D2-3CCBEDAFC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F74AC36-5E17-4D3B-A93B-1645741EB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9818481-D2FB-4507-B11D-8C6342ACF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996F5F0-3979-44D1-9AE3-1251DA5D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6" name="Rectangle 45">
            <a:extLst>
              <a:ext uri="{FF2B5EF4-FFF2-40B4-BE49-F238E27FC236}">
                <a16:creationId xmlns:a16="http://schemas.microsoft.com/office/drawing/2014/main" id="{05C469C2-FE8F-491E-9139-7E7F8BB38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6538C979-F14E-4C6B-BE04-38CC5D7C1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2" name="Picture 11" descr="Chart, funnel chart&#10;&#10;Description automatically generated">
            <a:extLst>
              <a:ext uri="{FF2B5EF4-FFF2-40B4-BE49-F238E27FC236}">
                <a16:creationId xmlns:a16="http://schemas.microsoft.com/office/drawing/2014/main" id="{3B85858A-6019-AC58-903A-132DA8815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2" b="2"/>
          <a:stretch/>
        </p:blipFill>
        <p:spPr>
          <a:xfrm>
            <a:off x="712097" y="489749"/>
            <a:ext cx="5571857" cy="4908626"/>
          </a:xfrm>
          <a:prstGeom prst="rect">
            <a:avLst/>
          </a:prstGeom>
        </p:spPr>
      </p:pic>
      <p:pic>
        <p:nvPicPr>
          <p:cNvPr id="13" name="Picture 12" descr="Chart, funnel chart&#10;&#10;Description automatically generated">
            <a:extLst>
              <a:ext uri="{FF2B5EF4-FFF2-40B4-BE49-F238E27FC236}">
                <a16:creationId xmlns:a16="http://schemas.microsoft.com/office/drawing/2014/main" id="{E6D05FAC-5AA6-06A3-655D-EA09B23BA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2" b="2"/>
          <a:stretch/>
        </p:blipFill>
        <p:spPr>
          <a:xfrm>
            <a:off x="6445760" y="489749"/>
            <a:ext cx="5571856" cy="48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3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B88F-C7AB-5205-E86A-B94F0546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9786-E039-41FB-6D64-99E5188A1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965" y="1370980"/>
            <a:ext cx="8915400" cy="3777622"/>
          </a:xfrm>
        </p:spPr>
        <p:txBody>
          <a:bodyPr/>
          <a:lstStyle/>
          <a:p>
            <a:r>
              <a:rPr lang="en-US" dirty="0"/>
              <a:t>The dataset is made of many duplicates which have been classified as true duplicates and removed prior to modeling</a:t>
            </a:r>
          </a:p>
          <a:p>
            <a:r>
              <a:rPr lang="en-US" dirty="0"/>
              <a:t>The red wines tend to have lower quality than the white wines</a:t>
            </a:r>
          </a:p>
          <a:p>
            <a:r>
              <a:rPr lang="en-US" dirty="0"/>
              <a:t>Although each model performed similarly, tree-based models GBT and RF won for both red and white wine</a:t>
            </a:r>
          </a:p>
          <a:p>
            <a:r>
              <a:rPr lang="en-US" dirty="0"/>
              <a:t>Alcohol was consistently one of the most important features for both datasets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Free Cartoon Trees Vectors">
            <a:extLst>
              <a:ext uri="{FF2B5EF4-FFF2-40B4-BE49-F238E27FC236}">
                <a16:creationId xmlns:a16="http://schemas.microsoft.com/office/drawing/2014/main" id="{F0726F6B-3927-CF7F-6FC1-76D344860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" t="-82" b="38328"/>
          <a:stretch/>
        </p:blipFill>
        <p:spPr bwMode="auto">
          <a:xfrm>
            <a:off x="3319333" y="3682734"/>
            <a:ext cx="5768581" cy="293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3A69-E08C-F746-0638-BEAB6E7E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Future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5E424-0C67-EF61-BEC4-B7CB5E6AC78A}"/>
              </a:ext>
            </a:extLst>
          </p:cNvPr>
          <p:cNvSpPr txBox="1"/>
          <p:nvPr/>
        </p:nvSpPr>
        <p:spPr>
          <a:xfrm>
            <a:off x="2105637" y="1720334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Apply New Machine Learning Algorithms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E6BC22BF-57ED-CF32-CFFE-E281A098C128}"/>
              </a:ext>
            </a:extLst>
          </p:cNvPr>
          <p:cNvSpPr/>
          <p:nvPr/>
        </p:nvSpPr>
        <p:spPr>
          <a:xfrm>
            <a:off x="2180646" y="2115363"/>
            <a:ext cx="4588779" cy="62783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Neural Nets</a:t>
            </a:r>
          </a:p>
          <a:p>
            <a:r>
              <a:rPr lang="en-US" dirty="0">
                <a:solidFill>
                  <a:schemeClr val="tx1"/>
                </a:solidFill>
              </a:rPr>
              <a:t>• Support Vector Machines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E5186E28-D3A8-1FC5-A3DB-37FB693D3BA1}"/>
              </a:ext>
            </a:extLst>
          </p:cNvPr>
          <p:cNvSpPr/>
          <p:nvPr/>
        </p:nvSpPr>
        <p:spPr>
          <a:xfrm>
            <a:off x="2180645" y="3308804"/>
            <a:ext cx="4588779" cy="165747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Wine Color</a:t>
            </a:r>
          </a:p>
          <a:p>
            <a:r>
              <a:rPr lang="en-US" dirty="0">
                <a:solidFill>
                  <a:schemeClr val="tx1"/>
                </a:solidFill>
              </a:rPr>
              <a:t>• Wine Price</a:t>
            </a:r>
          </a:p>
          <a:p>
            <a:r>
              <a:rPr lang="en-US" dirty="0">
                <a:solidFill>
                  <a:schemeClr val="tx1"/>
                </a:solidFill>
              </a:rPr>
              <a:t>• Wine Name</a:t>
            </a:r>
          </a:p>
          <a:p>
            <a:r>
              <a:rPr lang="en-US" dirty="0">
                <a:solidFill>
                  <a:schemeClr val="tx1"/>
                </a:solidFill>
              </a:rPr>
              <a:t>• Carbonic Acid Levels (carbonation)</a:t>
            </a:r>
          </a:p>
          <a:p>
            <a:r>
              <a:rPr lang="en-US" dirty="0">
                <a:solidFill>
                  <a:schemeClr val="tx1"/>
                </a:solidFill>
              </a:rPr>
              <a:t>• Cask or Bottle Fermented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3C0F4-4410-9750-928D-B8CE6D0A01C1}"/>
              </a:ext>
            </a:extLst>
          </p:cNvPr>
          <p:cNvSpPr txBox="1"/>
          <p:nvPr/>
        </p:nvSpPr>
        <p:spPr>
          <a:xfrm>
            <a:off x="2105635" y="2939472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Acquired More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55B81-5282-DB15-D473-77B1530E9BEF}"/>
              </a:ext>
            </a:extLst>
          </p:cNvPr>
          <p:cNvSpPr txBox="1"/>
          <p:nvPr/>
        </p:nvSpPr>
        <p:spPr>
          <a:xfrm>
            <a:off x="2105635" y="5029511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Adjust Optimization Metric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ED38C97A-ACFC-5170-1149-86602CF8936E}"/>
              </a:ext>
            </a:extLst>
          </p:cNvPr>
          <p:cNvSpPr/>
          <p:nvPr/>
        </p:nvSpPr>
        <p:spPr>
          <a:xfrm>
            <a:off x="2180644" y="5515140"/>
            <a:ext cx="4588779" cy="718750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Target regression on wine price instead of classification of wine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E41C5-53BA-2D7B-5B52-D244096A9A4E}"/>
              </a:ext>
            </a:extLst>
          </p:cNvPr>
          <p:cNvSpPr txBox="1"/>
          <p:nvPr/>
        </p:nvSpPr>
        <p:spPr>
          <a:xfrm>
            <a:off x="7176344" y="1704147"/>
            <a:ext cx="48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More Robust Labeling of Sensory Data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9E0CC273-CE7E-A0F4-3363-598EB99E99DC}"/>
              </a:ext>
            </a:extLst>
          </p:cNvPr>
          <p:cNvSpPr/>
          <p:nvPr/>
        </p:nvSpPr>
        <p:spPr>
          <a:xfrm>
            <a:off x="7274779" y="2089667"/>
            <a:ext cx="4588779" cy="121913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Wine quality pulled from the median of more than 3 tasters, possibly from different regions or from markets with different palettes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43BCF-05AA-F8E2-008D-8D6C177BFA7F}"/>
              </a:ext>
            </a:extLst>
          </p:cNvPr>
          <p:cNvSpPr txBox="1"/>
          <p:nvPr/>
        </p:nvSpPr>
        <p:spPr>
          <a:xfrm>
            <a:off x="7176344" y="3457910"/>
            <a:ext cx="48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Focus on Improving Red Wines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27E459D0-10C1-2B27-F2F2-40C1909F68A7}"/>
              </a:ext>
            </a:extLst>
          </p:cNvPr>
          <p:cNvSpPr/>
          <p:nvPr/>
        </p:nvSpPr>
        <p:spPr>
          <a:xfrm>
            <a:off x="7274778" y="3934715"/>
            <a:ext cx="4588779" cy="127695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White wine had proportionally 30% more high quality wines than the red wine data. Efforts could be directed to improving red wine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01633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hardonnay">
            <a:extLst>
              <a:ext uri="{FF2B5EF4-FFF2-40B4-BE49-F238E27FC236}">
                <a16:creationId xmlns:a16="http://schemas.microsoft.com/office/drawing/2014/main" id="{190D42BA-9E88-8344-49AD-51AABD15B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0"/>
            <a:ext cx="936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71D1F-9295-1213-5702-CF58F014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33557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Cheers!</a:t>
            </a:r>
          </a:p>
        </p:txBody>
      </p:sp>
    </p:spTree>
    <p:extLst>
      <p:ext uri="{BB962C8B-B14F-4D97-AF65-F5344CB8AC3E}">
        <p14:creationId xmlns:p14="http://schemas.microsoft.com/office/powerpoint/2010/main" val="201058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hoose the best red wine (with video) - Vincarta">
            <a:extLst>
              <a:ext uri="{FF2B5EF4-FFF2-40B4-BE49-F238E27FC236}">
                <a16:creationId xmlns:a16="http://schemas.microsoft.com/office/drawing/2014/main" id="{65A55D99-DE51-F337-7C83-5B968957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-3942"/>
            <a:ext cx="10296088" cy="68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866FC-345F-C3B1-578D-C5ECF7BB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3F30-42E5-A623-9943-1DEB115F3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210" y="1781262"/>
            <a:ext cx="8915400" cy="377762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Wine quality is difficult to quantify </a:t>
            </a:r>
          </a:p>
          <a:p>
            <a:r>
              <a:rPr lang="en-US" dirty="0">
                <a:solidFill>
                  <a:schemeClr val="bg1"/>
                </a:solidFill>
              </a:rPr>
              <a:t>Human tasting is currently the main way of distinguishing wine quality</a:t>
            </a:r>
          </a:p>
          <a:p>
            <a:r>
              <a:rPr lang="en-US" dirty="0">
                <a:solidFill>
                  <a:schemeClr val="bg1"/>
                </a:solidFill>
              </a:rPr>
              <a:t>Inconsistent and prone to bias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AD5F7-78D4-F159-B481-46AA7EA54254}"/>
              </a:ext>
            </a:extLst>
          </p:cNvPr>
          <p:cNvSpPr txBox="1"/>
          <p:nvPr/>
        </p:nvSpPr>
        <p:spPr>
          <a:xfrm>
            <a:off x="2750638" y="3427029"/>
            <a:ext cx="972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it possible to accurately model </a:t>
            </a:r>
          </a:p>
          <a:p>
            <a:r>
              <a:rPr lang="en-US" dirty="0">
                <a:solidFill>
                  <a:schemeClr val="bg1"/>
                </a:solidFill>
              </a:rPr>
              <a:t>wine quality based on physiochemical </a:t>
            </a:r>
          </a:p>
          <a:p>
            <a:r>
              <a:rPr lang="en-US" dirty="0">
                <a:solidFill>
                  <a:schemeClr val="bg1"/>
                </a:solidFill>
              </a:rPr>
              <a:t>properties of the wine?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6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902F-1C08-8020-EDEB-6C9A9C0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Information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CDD914F-ABC8-5FFE-8E90-87C71F05B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72" y="624110"/>
            <a:ext cx="5339627" cy="5898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77F7C-1825-E102-C13A-6DBA4749D803}"/>
              </a:ext>
            </a:extLst>
          </p:cNvPr>
          <p:cNvSpPr txBox="1"/>
          <p:nvPr/>
        </p:nvSpPr>
        <p:spPr>
          <a:xfrm>
            <a:off x="1905538" y="1816046"/>
            <a:ext cx="4307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Source University of Minho, Viticulture Commission of the Vinho Verde region (CVRVV)</a:t>
            </a:r>
          </a:p>
          <a:p>
            <a:r>
              <a:rPr lang="en-US" dirty="0"/>
              <a:t>•Each row contains a wine sample</a:t>
            </a:r>
          </a:p>
          <a:p>
            <a:r>
              <a:rPr lang="en-US" dirty="0"/>
              <a:t>• Contains two data sets</a:t>
            </a:r>
          </a:p>
          <a:p>
            <a:r>
              <a:rPr lang="en-US" dirty="0"/>
              <a:t>	• Red wine 1599 samples</a:t>
            </a:r>
          </a:p>
          <a:p>
            <a:r>
              <a:rPr lang="en-US" dirty="0"/>
              <a:t>	• White wine 4898 samples</a:t>
            </a:r>
          </a:p>
          <a:p>
            <a:r>
              <a:rPr lang="en-US" dirty="0"/>
              <a:t>• 11 feature columns 1 class label column</a:t>
            </a:r>
          </a:p>
          <a:p>
            <a:r>
              <a:rPr lang="en-US" dirty="0"/>
              <a:t>• Class labels are a quality rating from 0-10 based off the median value of at least 3 wine experts</a:t>
            </a:r>
          </a:p>
          <a:p>
            <a:r>
              <a:rPr lang="en-US" dirty="0"/>
              <a:t>• CSV format</a:t>
            </a:r>
          </a:p>
        </p:txBody>
      </p:sp>
    </p:spTree>
    <p:extLst>
      <p:ext uri="{BB962C8B-B14F-4D97-AF65-F5344CB8AC3E}">
        <p14:creationId xmlns:p14="http://schemas.microsoft.com/office/powerpoint/2010/main" val="146095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DEF6-59B8-2EE0-BBE3-9508378C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55127"/>
            <a:ext cx="8911687" cy="1280890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037FF-5647-7779-861D-4438E5EB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796489"/>
            <a:ext cx="8915400" cy="3777622"/>
          </a:xfrm>
        </p:spPr>
        <p:txBody>
          <a:bodyPr/>
          <a:lstStyle/>
          <a:p>
            <a:r>
              <a:rPr lang="en-US" dirty="0"/>
              <a:t>Data were very clean</a:t>
            </a:r>
          </a:p>
          <a:p>
            <a:r>
              <a:rPr lang="en-US" dirty="0"/>
              <a:t>Many duplicate rows</a:t>
            </a:r>
          </a:p>
          <a:p>
            <a:r>
              <a:rPr lang="en-US" dirty="0"/>
              <a:t>Based on the unlikely chance that feature values were coincidentally the same values, and metadata stating wine quality is the median value of at least 3 wine experts, we can conclude that these are true duplicates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E2CA2-8845-069D-D7D3-BBD61FF4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685270"/>
            <a:ext cx="7374513" cy="2872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06ED0-2CB4-476F-B946-9D048E4B0D25}"/>
              </a:ext>
            </a:extLst>
          </p:cNvPr>
          <p:cNvSpPr txBox="1"/>
          <p:nvPr/>
        </p:nvSpPr>
        <p:spPr>
          <a:xfrm>
            <a:off x="3699313" y="5767269"/>
            <a:ext cx="6173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Table of some of the duplicate values removed. </a:t>
            </a:r>
          </a:p>
          <a:p>
            <a:pPr algn="ctr"/>
            <a:r>
              <a:rPr lang="en-US" sz="1400" dirty="0"/>
              <a:t>The ‘size’ column represents the number of the duplicate rows found.</a:t>
            </a:r>
          </a:p>
        </p:txBody>
      </p:sp>
    </p:spTree>
    <p:extLst>
      <p:ext uri="{BB962C8B-B14F-4D97-AF65-F5344CB8AC3E}">
        <p14:creationId xmlns:p14="http://schemas.microsoft.com/office/powerpoint/2010/main" val="186830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16A3-9BC5-7C86-AD44-E2394282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964" y="404592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0D28A-74F0-F739-6B6D-4A53752DBA5C}"/>
              </a:ext>
            </a:extLst>
          </p:cNvPr>
          <p:cNvSpPr txBox="1"/>
          <p:nvPr/>
        </p:nvSpPr>
        <p:spPr>
          <a:xfrm>
            <a:off x="2118919" y="1503923"/>
            <a:ext cx="4140772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1600" dirty="0"/>
              <a:t>• White wines tend to have higher</a:t>
            </a:r>
            <a:br>
              <a:rPr lang="en-US" sz="1600" dirty="0"/>
            </a:br>
            <a:r>
              <a:rPr lang="en-US" sz="1600" dirty="0"/>
              <a:t>   quality then red wines</a:t>
            </a:r>
          </a:p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1600" dirty="0"/>
              <a:t>• Most wines are in the 5-6 quality range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AA42A7-2DEF-330D-74D6-B847ECB831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335" y="408105"/>
            <a:ext cx="2997746" cy="311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7FE15A7-D7BE-7B8E-0EE2-F6093B70D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2078" y="2784813"/>
            <a:ext cx="4092323" cy="286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DADD2-21F8-EC79-2364-A251C26EB53C}"/>
              </a:ext>
            </a:extLst>
          </p:cNvPr>
          <p:cNvSpPr txBox="1"/>
          <p:nvPr/>
        </p:nvSpPr>
        <p:spPr>
          <a:xfrm>
            <a:off x="6466532" y="3797183"/>
            <a:ext cx="5409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Alcohol volume seems to be an important</a:t>
            </a:r>
            <a:br>
              <a:rPr lang="en-US" dirty="0"/>
            </a:br>
            <a:r>
              <a:rPr lang="en-US" dirty="0"/>
              <a:t>   factor in determining wine</a:t>
            </a:r>
            <a:br>
              <a:rPr lang="en-US" dirty="0"/>
            </a:br>
            <a:r>
              <a:rPr lang="en-US" dirty="0"/>
              <a:t>   quality for both red and white wines</a:t>
            </a:r>
          </a:p>
          <a:p>
            <a:r>
              <a:rPr lang="en-US" dirty="0"/>
              <a:t>• Higher alcohol content can be the result of</a:t>
            </a:r>
            <a:br>
              <a:rPr lang="en-US" dirty="0"/>
            </a:br>
            <a:r>
              <a:rPr lang="en-US" dirty="0"/>
              <a:t>	• Higher sugar content from the grapes</a:t>
            </a:r>
          </a:p>
          <a:p>
            <a:r>
              <a:rPr lang="en-US" dirty="0"/>
              <a:t>	• More sugar being turned into alcohol</a:t>
            </a:r>
          </a:p>
          <a:p>
            <a:r>
              <a:rPr lang="en-US" dirty="0"/>
              <a:t>	• Length of fermentation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1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45505C76-120A-7405-AF6E-2AFCC5AB7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889" y="62733"/>
            <a:ext cx="4801694" cy="3366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4AECB3-6BA4-D389-E06B-39BD256942A6}"/>
              </a:ext>
            </a:extLst>
          </p:cNvPr>
          <p:cNvSpPr txBox="1"/>
          <p:nvPr/>
        </p:nvSpPr>
        <p:spPr>
          <a:xfrm>
            <a:off x="6259691" y="4127383"/>
            <a:ext cx="5409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Less total sulfur dioxide is an indicator for higher quality in white wines</a:t>
            </a:r>
          </a:p>
          <a:p>
            <a:r>
              <a:rPr lang="en-US" dirty="0"/>
              <a:t>• Sulfurs are added into wines for stability and to protect against oxidation but in this case, a tradeoff was made.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5E477-19F1-80C6-7CCD-7CB6613F96A6}"/>
              </a:ext>
            </a:extLst>
          </p:cNvPr>
          <p:cNvSpPr txBox="1"/>
          <p:nvPr/>
        </p:nvSpPr>
        <p:spPr>
          <a:xfrm>
            <a:off x="1786576" y="528971"/>
            <a:ext cx="5409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Volatile acidity (acetic acid) is a significant </a:t>
            </a:r>
            <a:br>
              <a:rPr lang="en-US" dirty="0"/>
            </a:br>
            <a:r>
              <a:rPr lang="en-US" dirty="0"/>
              <a:t>   indicator of quality in red wines</a:t>
            </a:r>
          </a:p>
          <a:p>
            <a:r>
              <a:rPr lang="en-US" dirty="0"/>
              <a:t>• Acetic acid content is the result of naturally </a:t>
            </a:r>
            <a:br>
              <a:rPr lang="en-US" dirty="0"/>
            </a:br>
            <a:r>
              <a:rPr lang="en-US" dirty="0"/>
              <a:t>   occurring bacteria processing alcohol and </a:t>
            </a:r>
            <a:br>
              <a:rPr lang="en-US" dirty="0"/>
            </a:br>
            <a:r>
              <a:rPr lang="en-US" dirty="0"/>
              <a:t>   oxygen into acetic acid </a:t>
            </a:r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DDAD7B1-FDF4-5588-7EB3-F8D5B6230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97" y="2962762"/>
            <a:ext cx="4801694" cy="33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4113EC11-89D3-797C-023F-357E86502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46" y="719577"/>
            <a:ext cx="5781154" cy="5234288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2DA37C8-4675-5582-BF46-41F451224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704925"/>
              </p:ext>
            </p:extLst>
          </p:nvPr>
        </p:nvGraphicFramePr>
        <p:xfrm>
          <a:off x="1350628" y="2246462"/>
          <a:ext cx="4235859" cy="306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53">
                  <a:extLst>
                    <a:ext uri="{9D8B030D-6E8A-4147-A177-3AD203B41FA5}">
                      <a16:colId xmlns:a16="http://schemas.microsoft.com/office/drawing/2014/main" val="2098451000"/>
                    </a:ext>
                  </a:extLst>
                </a:gridCol>
                <a:gridCol w="1411953">
                  <a:extLst>
                    <a:ext uri="{9D8B030D-6E8A-4147-A177-3AD203B41FA5}">
                      <a16:colId xmlns:a16="http://schemas.microsoft.com/office/drawing/2014/main" val="2508088593"/>
                    </a:ext>
                  </a:extLst>
                </a:gridCol>
                <a:gridCol w="1411953">
                  <a:extLst>
                    <a:ext uri="{9D8B030D-6E8A-4147-A177-3AD203B41FA5}">
                      <a16:colId xmlns:a16="http://schemas.microsoft.com/office/drawing/2014/main" val="1782965612"/>
                    </a:ext>
                  </a:extLst>
                </a:gridCol>
              </a:tblGrid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830908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 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294860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 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840054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 Acidity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Citric Acid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08114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Sulfur Dioxide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Sulfur Dioxide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778901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E78617E-3BA4-D5A9-DFF3-201CD2B1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47" y="439553"/>
            <a:ext cx="4587854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Red Wine Correlated Features</a:t>
            </a:r>
          </a:p>
        </p:txBody>
      </p:sp>
    </p:spTree>
    <p:extLst>
      <p:ext uri="{BB962C8B-B14F-4D97-AF65-F5344CB8AC3E}">
        <p14:creationId xmlns:p14="http://schemas.microsoft.com/office/powerpoint/2010/main" val="384375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C910F7-5FC1-EC94-FD51-93F94FA8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47" y="439553"/>
            <a:ext cx="4587854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White Wine Correlated Features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3137A27E-131D-A6A5-E9BB-9557470AF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63544"/>
              </p:ext>
            </p:extLst>
          </p:nvPr>
        </p:nvGraphicFramePr>
        <p:xfrm>
          <a:off x="1350628" y="2246462"/>
          <a:ext cx="4235859" cy="293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953">
                  <a:extLst>
                    <a:ext uri="{9D8B030D-6E8A-4147-A177-3AD203B41FA5}">
                      <a16:colId xmlns:a16="http://schemas.microsoft.com/office/drawing/2014/main" val="2098451000"/>
                    </a:ext>
                  </a:extLst>
                </a:gridCol>
                <a:gridCol w="1411953">
                  <a:extLst>
                    <a:ext uri="{9D8B030D-6E8A-4147-A177-3AD203B41FA5}">
                      <a16:colId xmlns:a16="http://schemas.microsoft.com/office/drawing/2014/main" val="2508088593"/>
                    </a:ext>
                  </a:extLst>
                </a:gridCol>
                <a:gridCol w="1411953">
                  <a:extLst>
                    <a:ext uri="{9D8B030D-6E8A-4147-A177-3AD203B41FA5}">
                      <a16:colId xmlns:a16="http://schemas.microsoft.com/office/drawing/2014/main" val="1782965612"/>
                    </a:ext>
                  </a:extLst>
                </a:gridCol>
              </a:tblGrid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830908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Residual Sugars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294860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Sulfur Dioxide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840054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Alcohol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08114"/>
                  </a:ext>
                </a:extLst>
              </a:tr>
              <a:tr h="5087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Sulfur Dioxide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Sulfur Dioxide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778901"/>
                  </a:ext>
                </a:extLst>
              </a:tr>
            </a:tbl>
          </a:graphicData>
        </a:graphic>
      </p:graphicFrame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D2EB4076-CF49-DA9E-0AF1-D34F77A6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32" y="766625"/>
            <a:ext cx="5881068" cy="53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5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8DA08-797D-E4DD-448F-B2D58B8BB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080" y="1175702"/>
            <a:ext cx="5081158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features appear to be highly correlated to each other. Depending on the machine learning algorithm used, multicollinearity could be an issue.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961BC57-6EDC-2B3E-5910-4101EE5FF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75" y="1292460"/>
            <a:ext cx="4966832" cy="354410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97E176F-7225-38CD-0C8E-B31568B5D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61" y="2665615"/>
            <a:ext cx="5081158" cy="35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7944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14038</TotalTime>
  <Words>734</Words>
  <Application>Microsoft Office PowerPoint</Application>
  <PresentationFormat>Widescreen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PowerPoint Presentation</vt:lpstr>
      <vt:lpstr>The Problem</vt:lpstr>
      <vt:lpstr>Data Information</vt:lpstr>
      <vt:lpstr>Data Wrangling</vt:lpstr>
      <vt:lpstr>EDA</vt:lpstr>
      <vt:lpstr>PowerPoint Presentation</vt:lpstr>
      <vt:lpstr>Red Wine Correlated Features</vt:lpstr>
      <vt:lpstr>White Wine Correlated Features</vt:lpstr>
      <vt:lpstr>PowerPoint Presentation</vt:lpstr>
      <vt:lpstr>Preprocessing</vt:lpstr>
      <vt:lpstr>Modeling</vt:lpstr>
      <vt:lpstr>PowerPoint Presentation</vt:lpstr>
      <vt:lpstr>Conclusion</vt:lpstr>
      <vt:lpstr>Ideas for Future Research</vt:lpstr>
      <vt:lpstr>Cheers!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Chen</dc:creator>
  <cp:lastModifiedBy>Clement Chen</cp:lastModifiedBy>
  <cp:revision>15</cp:revision>
  <dcterms:created xsi:type="dcterms:W3CDTF">2023-03-27T04:43:12Z</dcterms:created>
  <dcterms:modified xsi:type="dcterms:W3CDTF">2023-04-07T06:35:54Z</dcterms:modified>
</cp:coreProperties>
</file>